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93" r:id="rId5"/>
    <p:sldId id="259" r:id="rId6"/>
    <p:sldId id="260" r:id="rId7"/>
    <p:sldId id="261" r:id="rId8"/>
    <p:sldId id="262" r:id="rId9"/>
    <p:sldId id="303" r:id="rId10"/>
    <p:sldId id="264" r:id="rId11"/>
    <p:sldId id="265" r:id="rId12"/>
    <p:sldId id="266" r:id="rId13"/>
    <p:sldId id="267" r:id="rId14"/>
    <p:sldId id="304" r:id="rId15"/>
    <p:sldId id="269" r:id="rId16"/>
    <p:sldId id="305" r:id="rId17"/>
    <p:sldId id="306" r:id="rId18"/>
    <p:sldId id="270" r:id="rId19"/>
    <p:sldId id="272" r:id="rId20"/>
    <p:sldId id="273" r:id="rId21"/>
    <p:sldId id="276" r:id="rId22"/>
    <p:sldId id="277" r:id="rId23"/>
    <p:sldId id="281" r:id="rId24"/>
    <p:sldId id="294" r:id="rId25"/>
    <p:sldId id="282" r:id="rId26"/>
    <p:sldId id="295" r:id="rId27"/>
    <p:sldId id="296" r:id="rId28"/>
    <p:sldId id="283" r:id="rId29"/>
    <p:sldId id="297" r:id="rId30"/>
    <p:sldId id="284" r:id="rId31"/>
    <p:sldId id="298" r:id="rId32"/>
    <p:sldId id="299" r:id="rId33"/>
    <p:sldId id="300" r:id="rId34"/>
    <p:sldId id="301" r:id="rId35"/>
    <p:sldId id="302" r:id="rId36"/>
    <p:sldId id="285" r:id="rId37"/>
    <p:sldId id="289" r:id="rId38"/>
    <p:sldId id="290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DF8DBE5-3DDC-46C2-B9CC-34F351E447D1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84C7606-A187-4EC4-B953-1B0DEEF225D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6C642B-6731-482E-B514-90FBFD0ED741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DED04BB-F68D-461C-8957-AE4177DE504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DFCAD63-286F-411F-B2C9-C54F7EC5CA4D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8431D8C-258E-401A-99C1-8D85E19F21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D8EBFC0-A079-4FE6-82D1-63C676304C26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B0D9DC-53FB-41C7-ADAB-509B0566DEB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5C1FB5-BCC0-4221-97E3-1B03348B1FA0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6AA48E-3089-4DB2-BB6C-E72B09D2ED3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358AD4-F42F-457E-9C26-041F68D22FB8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4C3F9D-AEE8-4A21-BDAB-BA87DCEA3A5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C9C64A6-DEA8-4348-AFA4-8573F39BD487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C75D66D-87F6-44F2-B058-4172AE5AAB9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479B963-49F5-45C9-A76B-451F1E783E16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D0A53BC-A740-4FCD-B236-1A2032C7954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0A960F6-29D1-48E1-8227-37F7256779AE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FD0A211-FF6E-4599-AE7B-CFA172975F5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B1AA2A-7238-4637-A41D-8F2EF790B17E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5C0D19-EB9B-4B5D-A1BD-AD8AED3136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FB6B37-E1D1-4387-A714-09A671F4D164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9A375DB-6A01-4A99-BD45-E8DA09251BD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3E59AB3F-AB0A-4982-86DC-F09485020980}" type="datetimeFigureOut">
              <a:rPr lang="en-US" smtClean="0"/>
              <a:pPr>
                <a:defRPr/>
              </a:pPr>
              <a:t>2/17/2015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CE8DEE5E-18DA-439B-89B8-3BCEE80EF1E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85800"/>
            <a:ext cx="6477000" cy="4876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ГАРАНТИИ И КОМПЕСАЦИИ 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  С ВРЕДНЫМИИ (ИЛИ) ОПАСНЫМИ  УСЛОВИЯМИ ТРУДА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1066800" y="533400"/>
            <a:ext cx="7696200" cy="5940425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None/>
            </a:pPr>
            <a:r>
              <a:rPr lang="ru-RU" b="1" i="1" dirty="0" smtClean="0"/>
              <a:t>Минимальная </a:t>
            </a:r>
            <a:r>
              <a:rPr lang="ru-RU" dirty="0" smtClean="0"/>
              <a:t>продолжительность </a:t>
            </a:r>
            <a:r>
              <a:rPr lang="ru-RU" u="sng" dirty="0" smtClean="0"/>
              <a:t>ежегодного дополнительного оплачиваемого отпуска </a:t>
            </a:r>
            <a:r>
              <a:rPr lang="ru-RU" dirty="0" smtClean="0"/>
              <a:t> работникам, занятым на работах с вредными и (или) опасными условиями труда, составляет </a:t>
            </a:r>
            <a:r>
              <a:rPr lang="ru-RU" b="1" dirty="0" smtClean="0"/>
              <a:t>7 календарных дней</a:t>
            </a:r>
            <a:r>
              <a:rPr lang="ru-RU" dirty="0" smtClean="0"/>
              <a:t>.</a:t>
            </a:r>
            <a:endParaRPr lang="ru-RU" b="1" dirty="0" smtClean="0"/>
          </a:p>
          <a:p>
            <a:pPr algn="just">
              <a:buFont typeface="Wingdings" pitchFamily="2" charset="2"/>
              <a:buNone/>
            </a:pPr>
            <a:r>
              <a:rPr lang="ru-RU" b="1" i="1" dirty="0" smtClean="0"/>
              <a:t>Максимальным </a:t>
            </a:r>
            <a:r>
              <a:rPr lang="ru-RU" dirty="0" smtClean="0"/>
              <a:t>пределом продолжительностью </a:t>
            </a:r>
            <a:r>
              <a:rPr lang="ru-RU" u="sng" dirty="0" smtClean="0"/>
              <a:t>ежегодного основного  и ежегодного дополнительного оплачиваемого отпуска </a:t>
            </a:r>
            <a:r>
              <a:rPr lang="ru-RU" b="1" i="1" dirty="0" smtClean="0"/>
              <a:t> не ограничивается </a:t>
            </a:r>
            <a:r>
              <a:rPr lang="ru-RU" dirty="0" smtClean="0"/>
              <a:t> и исчисляется в календарных днях.</a:t>
            </a:r>
            <a:endParaRPr lang="ru-RU" b="1" i="1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57200"/>
            <a:ext cx="7924800" cy="60166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i="1" dirty="0" smtClean="0"/>
              <a:t>В стаж работы, </a:t>
            </a:r>
            <a:r>
              <a:rPr lang="ru-RU" sz="2800" dirty="0" smtClean="0"/>
              <a:t> дающий право на ежегодные дополнительные оплачиваемые отпуска за работу с вредными и (или) опасными условиями труда, </a:t>
            </a:r>
            <a:r>
              <a:rPr lang="ru-RU" sz="2800" b="1" i="1" dirty="0" smtClean="0"/>
              <a:t>включается только фактически отработанное 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u="sng" dirty="0" smtClean="0"/>
              <a:t>в соответствующих условиях </a:t>
            </a:r>
            <a:r>
              <a:rPr lang="ru-RU" sz="2800" b="1" i="1" dirty="0" smtClean="0"/>
              <a:t> время </a:t>
            </a:r>
            <a:r>
              <a:rPr lang="ru-RU" sz="2800" dirty="0" smtClean="0"/>
              <a:t>(ст. 121 ТК РФ).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sz="2800" dirty="0" smtClean="0"/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 smtClean="0"/>
              <a:t>При исчислении </a:t>
            </a:r>
            <a:r>
              <a:rPr lang="ru-RU" sz="2800" b="1" dirty="0" smtClean="0"/>
              <a:t>общей продолжительности </a:t>
            </a:r>
            <a:r>
              <a:rPr lang="ru-RU" sz="2800" dirty="0" smtClean="0"/>
              <a:t>ежегодного оплачиваемого отпуска </a:t>
            </a:r>
            <a:r>
              <a:rPr lang="ru-RU" sz="2800" u="sng" dirty="0" smtClean="0"/>
              <a:t>дополнительные оплачиваемые отпуска </a:t>
            </a:r>
            <a:r>
              <a:rPr lang="ru-RU" sz="2800" b="1" i="1" dirty="0" smtClean="0"/>
              <a:t> суммируются с </a:t>
            </a:r>
            <a:r>
              <a:rPr lang="ru-RU" sz="2800" u="sng" dirty="0" smtClean="0"/>
              <a:t> ежегодным основным оплачиваемым отпуском </a:t>
            </a:r>
            <a:r>
              <a:rPr lang="ru-RU" sz="2800" dirty="0" smtClean="0"/>
              <a:t>(ст. 120 ТК РФ).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990600" y="304800"/>
            <a:ext cx="7848600" cy="6169025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None/>
            </a:pPr>
            <a:r>
              <a:rPr lang="ru-RU" sz="2800" b="1" i="1" dirty="0" smtClean="0"/>
              <a:t>Нерабочие праздничные дни, </a:t>
            </a:r>
            <a:r>
              <a:rPr lang="ru-RU" sz="2800" u="sng" dirty="0" smtClean="0"/>
              <a:t>приходящиеся на период отпуска</a:t>
            </a:r>
            <a:r>
              <a:rPr lang="ru-RU" sz="2800" b="1" i="1" dirty="0" smtClean="0"/>
              <a:t>, </a:t>
            </a:r>
            <a:r>
              <a:rPr lang="ru-RU" sz="2800" dirty="0" smtClean="0"/>
              <a:t>в число календарных дней отпуска </a:t>
            </a:r>
            <a:r>
              <a:rPr lang="ru-RU" sz="2800" b="1" dirty="0" smtClean="0"/>
              <a:t>не включаются.</a:t>
            </a:r>
          </a:p>
          <a:p>
            <a:pPr algn="just">
              <a:buFont typeface="Wingdings" pitchFamily="2" charset="2"/>
              <a:buNone/>
            </a:pPr>
            <a:r>
              <a:rPr lang="ru-RU" b="1" i="1" dirty="0" smtClean="0"/>
              <a:t>Порядок и условия </a:t>
            </a:r>
            <a:r>
              <a:rPr lang="ru-RU" dirty="0" smtClean="0"/>
              <a:t>предоставления дополнительных отпусков определяются </a:t>
            </a:r>
          </a:p>
          <a:p>
            <a:pPr algn="just">
              <a:buFont typeface="Wingdings" pitchFamily="2" charset="2"/>
              <a:buChar char="v"/>
            </a:pPr>
            <a:r>
              <a:rPr lang="ru-RU" u="sng" dirty="0" smtClean="0"/>
              <a:t>коллективными договорами </a:t>
            </a:r>
            <a:r>
              <a:rPr lang="ru-RU" dirty="0" smtClean="0"/>
              <a:t>    или</a:t>
            </a:r>
          </a:p>
          <a:p>
            <a:pPr algn="just">
              <a:buFont typeface="Wingdings" pitchFamily="2" charset="2"/>
              <a:buChar char="v"/>
            </a:pPr>
            <a:r>
              <a:rPr lang="ru-RU" u="sng" dirty="0" smtClean="0"/>
              <a:t>локальными нормативными актами</a:t>
            </a:r>
            <a:r>
              <a:rPr lang="ru-RU" b="1" i="1" dirty="0" smtClean="0"/>
              <a:t>.</a:t>
            </a:r>
          </a:p>
          <a:p>
            <a:pPr algn="just">
              <a:buFont typeface="Wingdings" pitchFamily="2" charset="2"/>
              <a:buNone/>
            </a:pPr>
            <a:r>
              <a:rPr lang="ru-RU" sz="2800" b="1" dirty="0" smtClean="0"/>
              <a:t>Работодатели </a:t>
            </a:r>
            <a:r>
              <a:rPr lang="ru-RU" sz="2800" dirty="0" smtClean="0"/>
              <a:t>с учетом своих производственных и финансовых возможностей </a:t>
            </a:r>
            <a:r>
              <a:rPr lang="ru-RU" sz="2800" b="1" dirty="0" smtClean="0"/>
              <a:t>могут </a:t>
            </a:r>
            <a:r>
              <a:rPr lang="ru-RU" sz="2800" u="sng" dirty="0" smtClean="0"/>
              <a:t> самостоятельно устанавливать дополнительные отпуска для работников и другие льготы, не предусмотренные законодательством.</a:t>
            </a:r>
            <a:endParaRPr lang="ru-RU" sz="2800" b="1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371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СОКРАЩЕННАЯ ПРОДОЛЖИТЕЛЬНОСТЬ РАБОЧЕГО ВРЕМЕНИ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219200" y="1905000"/>
            <a:ext cx="7543800" cy="456882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sz="2800" dirty="0" smtClean="0"/>
              <a:t>Установлена сокращенная продолжительность рабочего времени – </a:t>
            </a:r>
            <a:r>
              <a:rPr lang="ru-RU" sz="2800" b="1" dirty="0" smtClean="0"/>
              <a:t>не более 36 часов в неделю </a:t>
            </a:r>
            <a:r>
              <a:rPr lang="ru-RU" sz="2800" dirty="0" smtClean="0"/>
              <a:t>для работников, условия труда на рабочих местах которых по результатам СОУТ отнесены к:</a:t>
            </a:r>
          </a:p>
          <a:p>
            <a:pPr algn="just">
              <a:buFont typeface="Wingdings" pitchFamily="2" charset="2"/>
              <a:buNone/>
            </a:pPr>
            <a:endParaRPr lang="ru-RU" sz="2800" dirty="0" smtClean="0"/>
          </a:p>
          <a:p>
            <a:pPr algn="just"/>
            <a:r>
              <a:rPr lang="ru-RU" sz="2800" dirty="0" smtClean="0"/>
              <a:t>вредным условиям труда (подкласс 3.3, 3.34);</a:t>
            </a:r>
          </a:p>
          <a:p>
            <a:pPr algn="just"/>
            <a:r>
              <a:rPr lang="ru-RU" sz="2800" dirty="0" smtClean="0"/>
              <a:t>опасные условия труда(4 класс).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609600"/>
            <a:ext cx="7866888" cy="56388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dirty="0" smtClean="0"/>
              <a:t>Для работников, </a:t>
            </a:r>
            <a:r>
              <a:rPr lang="ru-RU" u="sng" dirty="0" smtClean="0"/>
              <a:t>занятых на работах с вредными и (или) опасными условиями труда, </a:t>
            </a:r>
            <a:r>
              <a:rPr lang="ru-RU" dirty="0" smtClean="0"/>
              <a:t> где установлена </a:t>
            </a:r>
            <a:r>
              <a:rPr lang="ru-RU" b="1" dirty="0" smtClean="0"/>
              <a:t>сокращенная </a:t>
            </a:r>
            <a:r>
              <a:rPr lang="ru-RU" dirty="0" smtClean="0"/>
              <a:t>продолжительность рабочего времени, </a:t>
            </a:r>
            <a:r>
              <a:rPr lang="ru-RU" b="1" i="1" dirty="0" smtClean="0"/>
              <a:t>максимально допустимая продолжительность ежедневной работы </a:t>
            </a:r>
            <a:r>
              <a:rPr lang="ru-RU" dirty="0" smtClean="0"/>
              <a:t>(смены) </a:t>
            </a:r>
            <a:r>
              <a:rPr lang="ru-RU" u="sng" dirty="0" smtClean="0"/>
              <a:t>не может превышать:</a:t>
            </a:r>
          </a:p>
          <a:p>
            <a:pPr algn="just">
              <a:buFont typeface="Arial" charset="0"/>
              <a:buChar char="•"/>
            </a:pPr>
            <a:r>
              <a:rPr lang="ru-RU" dirty="0" smtClean="0"/>
              <a:t>при </a:t>
            </a:r>
            <a:r>
              <a:rPr lang="ru-RU" b="1" dirty="0" smtClean="0"/>
              <a:t>36 - </a:t>
            </a:r>
            <a:r>
              <a:rPr lang="ru-RU" dirty="0" smtClean="0"/>
              <a:t>часовой рабочей недели – </a:t>
            </a:r>
            <a:r>
              <a:rPr lang="ru-RU" b="1" dirty="0" smtClean="0"/>
              <a:t>8 часов;</a:t>
            </a:r>
          </a:p>
          <a:p>
            <a:pPr algn="just">
              <a:buFont typeface="Arial" charset="0"/>
              <a:buChar char="•"/>
            </a:pPr>
            <a:r>
              <a:rPr lang="ru-RU" dirty="0" smtClean="0"/>
              <a:t>при </a:t>
            </a:r>
            <a:r>
              <a:rPr lang="ru-RU" b="1" dirty="0" smtClean="0"/>
              <a:t>30 – </a:t>
            </a:r>
            <a:r>
              <a:rPr lang="ru-RU" dirty="0" smtClean="0"/>
              <a:t>часовой рабочей недели и  менее – </a:t>
            </a:r>
            <a:r>
              <a:rPr lang="ru-RU" b="1" dirty="0" smtClean="0"/>
              <a:t>6 часов.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228600"/>
            <a:ext cx="7848600" cy="62452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600" dirty="0" smtClean="0"/>
              <a:t>Может быть предусмотрено </a:t>
            </a:r>
            <a:r>
              <a:rPr lang="ru-RU" sz="3600" u="sng" dirty="0" smtClean="0"/>
              <a:t>отраслевыми (межотраслевыми) соглашением </a:t>
            </a:r>
            <a:r>
              <a:rPr lang="ru-RU" sz="3600" dirty="0" smtClean="0"/>
              <a:t>и </a:t>
            </a:r>
            <a:r>
              <a:rPr lang="ru-RU" sz="3600" i="1" dirty="0" smtClean="0"/>
              <a:t>коллективным договором</a:t>
            </a:r>
            <a:r>
              <a:rPr lang="ru-RU" sz="3600" dirty="0" smtClean="0"/>
              <a:t>, а также </a:t>
            </a:r>
            <a:r>
              <a:rPr lang="ru-RU" sz="3600" u="sng" dirty="0" smtClean="0"/>
              <a:t>при наличии письменного согласия работ</a:t>
            </a:r>
            <a:r>
              <a:rPr lang="ru-RU" sz="3600" dirty="0" smtClean="0"/>
              <a:t>ника, оформленного путем заключения отдельного соглашения к трудовому договору при </a:t>
            </a:r>
            <a:r>
              <a:rPr lang="ru-RU" sz="3600" i="1" dirty="0" smtClean="0"/>
              <a:t>условии соблюдения предельной продолжительности рабочего времени</a:t>
            </a:r>
            <a:endParaRPr lang="ru-RU" sz="3600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57200"/>
            <a:ext cx="7498080" cy="57912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Увеличение максимально допустимой продолжительности еженедельной работы –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sz="3600" dirty="0" smtClean="0"/>
          </a:p>
          <a:p>
            <a:r>
              <a:rPr lang="ru-RU" sz="3600" dirty="0" smtClean="0"/>
              <a:t>при </a:t>
            </a:r>
            <a:r>
              <a:rPr lang="ru-RU" sz="3600" i="1" dirty="0" smtClean="0"/>
              <a:t>36</a:t>
            </a:r>
            <a:r>
              <a:rPr lang="ru-RU" sz="3600" dirty="0" smtClean="0"/>
              <a:t> часовой рабочей недели – </a:t>
            </a:r>
            <a:r>
              <a:rPr lang="ru-RU" sz="3600" b="1" dirty="0" smtClean="0"/>
              <a:t>до 12 </a:t>
            </a:r>
            <a:r>
              <a:rPr lang="ru-RU" sz="3600" dirty="0" smtClean="0"/>
              <a:t>часов;</a:t>
            </a:r>
          </a:p>
          <a:p>
            <a:r>
              <a:rPr lang="ru-RU" sz="3600" dirty="0" smtClean="0"/>
              <a:t>при </a:t>
            </a:r>
            <a:r>
              <a:rPr lang="ru-RU" sz="3600" b="1" i="1" dirty="0" smtClean="0"/>
              <a:t>30</a:t>
            </a:r>
            <a:r>
              <a:rPr lang="ru-RU" sz="3600" dirty="0" smtClean="0"/>
              <a:t> часовой рабочей неделе – </a:t>
            </a:r>
            <a:r>
              <a:rPr lang="ru-RU" sz="3600" b="1" dirty="0" smtClean="0"/>
              <a:t>до 8 </a:t>
            </a:r>
            <a:r>
              <a:rPr lang="ru-RU" sz="3600" dirty="0" smtClean="0"/>
              <a:t>часов.</a:t>
            </a:r>
            <a:endParaRPr lang="ru-RU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609600"/>
            <a:ext cx="7866888" cy="5638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При этом продолжительность рабочего времени </a:t>
            </a:r>
            <a:r>
              <a:rPr lang="ru-RU" u="sng" dirty="0" smtClean="0"/>
              <a:t>может быть увеличена</a:t>
            </a:r>
            <a:r>
              <a:rPr lang="ru-RU" dirty="0" smtClean="0"/>
              <a:t>, но </a:t>
            </a:r>
            <a:r>
              <a:rPr lang="ru-RU" b="1" dirty="0" smtClean="0"/>
              <a:t>не более чем до 40 часов</a:t>
            </a:r>
            <a:r>
              <a:rPr lang="ru-RU" dirty="0" smtClean="0"/>
              <a:t> </a:t>
            </a:r>
            <a:r>
              <a:rPr lang="ru-RU" b="1" dirty="0" smtClean="0"/>
              <a:t>в неделю </a:t>
            </a:r>
            <a:r>
              <a:rPr lang="ru-RU" dirty="0" smtClean="0"/>
              <a:t>с </a:t>
            </a:r>
            <a:r>
              <a:rPr lang="ru-RU" u="sng" dirty="0" smtClean="0"/>
              <a:t>выплатой работнику отдельно устанавливаемой денежной компенсацией </a:t>
            </a:r>
            <a:r>
              <a:rPr lang="ru-RU" dirty="0" smtClean="0"/>
              <a:t>в порядке, размерах и на условиях, которые установлены отраслевыми (межотраслевыми) соглашениями, коллективными договорами.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620000" cy="9445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ПОВЫШЕННАЯ ОПЛАТА ТРУДА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990600" y="1524000"/>
            <a:ext cx="7848600" cy="494982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Минимальные размеры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повышения оплаты  работникам, занятых на  работах с вредными и (или) опасными условиями труда, составляет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4% тарифной ставки (оклада)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установленной для различных видов работ с нормальными условиями труда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304800"/>
            <a:ext cx="7924800" cy="61690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/>
              <a:t>Конкретные размеры повышения оплаты труда </a:t>
            </a:r>
            <a:r>
              <a:rPr lang="ru-RU" sz="4000" dirty="0" smtClean="0"/>
              <a:t>устанавливаются работодателем с </a:t>
            </a:r>
            <a:r>
              <a:rPr lang="ru-RU" sz="4000" u="sng" dirty="0" smtClean="0"/>
              <a:t>учетом мнения представительно органа работников </a:t>
            </a:r>
            <a:r>
              <a:rPr lang="ru-RU" sz="4000" dirty="0" smtClean="0"/>
              <a:t>и прописываются ЛНА, либо коллективным договором, </a:t>
            </a:r>
            <a:r>
              <a:rPr lang="ru-RU" sz="4000" b="1" dirty="0" smtClean="0"/>
              <a:t>трудовым договором.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457200"/>
            <a:ext cx="7543800" cy="60166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ГАРАНТИИ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средства, способы и условия , с помощью которых обеспечивается осуществление предоставленных работникам прав в области социально-трудовых отношений.</a:t>
            </a: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FontTx/>
              <a:buChar char="-"/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КОМПЕНСАЦИИ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денежные выплаты, установленные  в целях возмещения работникам затрат, связанных с исполнением ими трудовых или иных обязанностей, предусмотренных Трудовым Кодексом и другими федеральными законами.</a:t>
            </a:r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001000" cy="10207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ДОСРОЧНОЕ НАЗНАЧЕНИЕ ТРУДОВОЙ ПЕНСИИ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7696200" cy="5102225"/>
          </a:xfrm>
        </p:spPr>
        <p:txBody>
          <a:bodyPr/>
          <a:lstStyle/>
          <a:p>
            <a:pPr algn="just">
              <a:buNone/>
            </a:pPr>
            <a:r>
              <a:rPr lang="ru-RU" sz="3200" b="1" i="1" dirty="0" smtClean="0"/>
              <a:t>Федеральным законом «О трудовых пенсиях в Российской Федерации» </a:t>
            </a:r>
            <a:r>
              <a:rPr lang="ru-RU" sz="3200" dirty="0" smtClean="0"/>
              <a:t>от 17 декабря 2001г. № 173-ФЗ наряду с  общими основаниями  для назначения трудовой пенсии по старости определены и основания для </a:t>
            </a:r>
            <a:r>
              <a:rPr lang="ru-RU" sz="3200" b="1" dirty="0" smtClean="0"/>
              <a:t>сокращения пенсионного возраста на 5 или 10 лет</a:t>
            </a:r>
            <a:r>
              <a:rPr lang="ru-RU" sz="3200" dirty="0" smtClean="0"/>
              <a:t> в связи с </a:t>
            </a:r>
            <a:r>
              <a:rPr lang="ru-RU" sz="3200" u="sng" dirty="0" smtClean="0"/>
              <a:t>особыми условиями труда.</a:t>
            </a:r>
          </a:p>
          <a:p>
            <a:pPr algn="just">
              <a:buNone/>
            </a:pPr>
            <a:r>
              <a:rPr lang="ru-RU" sz="3200" dirty="0" smtClean="0"/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467600" cy="1295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№ 1 </a:t>
            </a:r>
            <a:r>
              <a:rPr lang="ru-RU" sz="1800" dirty="0" smtClean="0"/>
              <a:t>(утвержден Постановлением Кабинета Министров СССР от 26.01.1991 №10) </a:t>
            </a:r>
            <a:r>
              <a:rPr lang="ru-RU" sz="2700" dirty="0" smtClean="0"/>
              <a:t>применяется на работах с особо вредными и особо тяжелыми условиями труда)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74676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достижении возраста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Стаж на работах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с особо вредными и тяжелыми условиями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Страховой стаж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Мужчины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i="1" dirty="0" smtClean="0"/>
                    </a:p>
                    <a:p>
                      <a:pPr algn="ctr"/>
                      <a:r>
                        <a:rPr lang="ru-RU" sz="2400" i="1" dirty="0" smtClean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 не менее 10 лет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не менее </a:t>
                      </a:r>
                    </a:p>
                    <a:p>
                      <a:pPr algn="ctr"/>
                      <a:r>
                        <a:rPr lang="ru-RU" sz="2400" i="1" dirty="0" smtClean="0"/>
                        <a:t>20</a:t>
                      </a:r>
                      <a:r>
                        <a:rPr lang="ru-RU" sz="2400" i="1" baseline="0" dirty="0" smtClean="0"/>
                        <a:t> лет</a:t>
                      </a:r>
                      <a:endParaRPr lang="ru-RU" sz="2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Женщины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i="1" dirty="0" smtClean="0"/>
                    </a:p>
                    <a:p>
                      <a:pPr algn="ctr"/>
                      <a:r>
                        <a:rPr lang="ru-RU" sz="2400" i="1" dirty="0" smtClean="0"/>
                        <a:t>45</a:t>
                      </a:r>
                    </a:p>
                    <a:p>
                      <a:pPr algn="ctr"/>
                      <a:endParaRPr lang="ru-RU" sz="2400" i="1" dirty="0" smtClean="0"/>
                    </a:p>
                    <a:p>
                      <a:pPr algn="ctr"/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не менее </a:t>
                      </a:r>
                    </a:p>
                    <a:p>
                      <a:pPr algn="ctr"/>
                      <a:r>
                        <a:rPr lang="ru-RU" sz="2400" i="1" dirty="0" smtClean="0"/>
                        <a:t>7 лет </a:t>
                      </a:r>
                    </a:p>
                    <a:p>
                      <a:pPr algn="ctr"/>
                      <a:r>
                        <a:rPr lang="ru-RU" sz="2400" i="1" dirty="0" smtClean="0"/>
                        <a:t>6 месяцев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/>
                        <a:t>не менее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/>
                        <a:t>15</a:t>
                      </a:r>
                      <a:r>
                        <a:rPr lang="ru-RU" sz="2400" i="1" baseline="0" dirty="0" smtClean="0"/>
                        <a:t> лет</a:t>
                      </a:r>
                      <a:endParaRPr lang="ru-RU" sz="2400" i="1" dirty="0" smtClean="0"/>
                    </a:p>
                    <a:p>
                      <a:pPr algn="ctr"/>
                      <a:endParaRPr lang="ru-RU" sz="24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858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№ 2 </a:t>
            </a:r>
            <a:r>
              <a:rPr lang="ru-RU" sz="2000" dirty="0" smtClean="0"/>
              <a:t>(утвержден Постановлением Кабинета Министров СССР от 26.01.1991 №10) </a:t>
            </a:r>
            <a:r>
              <a:rPr lang="ru-RU" sz="3200" dirty="0" smtClean="0"/>
              <a:t>применяется на работах с вредными и тяжелыми условиями труда)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590800"/>
          <a:ext cx="7467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достижении возраста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Стаж на работах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с вредными и тяжелыми условиями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Страховой стаж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Мужчины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i="1" dirty="0" smtClean="0"/>
                    </a:p>
                    <a:p>
                      <a:pPr algn="ctr"/>
                      <a:r>
                        <a:rPr lang="ru-RU" sz="2400" i="1" dirty="0" smtClean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 не менее 12 лет</a:t>
                      </a:r>
                    </a:p>
                    <a:p>
                      <a:pPr algn="ctr"/>
                      <a:r>
                        <a:rPr lang="ru-RU" sz="2400" i="1" dirty="0" smtClean="0"/>
                        <a:t>6 месяцев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не менее </a:t>
                      </a:r>
                    </a:p>
                    <a:p>
                      <a:pPr algn="ctr"/>
                      <a:r>
                        <a:rPr lang="ru-RU" sz="2400" i="1" dirty="0" smtClean="0"/>
                        <a:t>25</a:t>
                      </a:r>
                      <a:r>
                        <a:rPr lang="ru-RU" sz="2400" i="1" baseline="0" dirty="0" smtClean="0"/>
                        <a:t> лет</a:t>
                      </a:r>
                      <a:endParaRPr lang="ru-RU" sz="24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Женщины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i="1" dirty="0" smtClean="0"/>
                    </a:p>
                    <a:p>
                      <a:pPr algn="ctr"/>
                      <a:r>
                        <a:rPr lang="ru-RU" sz="2400" i="1" dirty="0" smtClean="0"/>
                        <a:t>50</a:t>
                      </a:r>
                    </a:p>
                    <a:p>
                      <a:pPr algn="ctr"/>
                      <a:endParaRPr lang="ru-RU" sz="2400" i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1" dirty="0" smtClean="0"/>
                        <a:t>не менее </a:t>
                      </a:r>
                    </a:p>
                    <a:p>
                      <a:pPr algn="ctr"/>
                      <a:r>
                        <a:rPr lang="ru-RU" sz="2400" i="1" dirty="0" smtClean="0"/>
                        <a:t>10 лет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/>
                        <a:t>не менее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baseline="0" dirty="0" smtClean="0"/>
                        <a:t>20 лет</a:t>
                      </a:r>
                      <a:endParaRPr lang="ru-RU" sz="2400" i="1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3255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ЛЕЧЕБНО-ПРОФИЛАКТИЧЕСКОЕ ПИТАНИЕ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7467600" cy="4492752"/>
          </a:xfrm>
        </p:spPr>
        <p:txBody>
          <a:bodyPr/>
          <a:lstStyle/>
          <a:p>
            <a:pPr algn="just">
              <a:buNone/>
            </a:pPr>
            <a:r>
              <a:rPr lang="ru-RU" sz="3200" u="sng" dirty="0" smtClean="0"/>
              <a:t>На работах с особо вредными условиями труда </a:t>
            </a:r>
            <a:r>
              <a:rPr lang="ru-RU" sz="3200" dirty="0" smtClean="0"/>
              <a:t>предоставляется бесплатно по установленным нормам </a:t>
            </a:r>
            <a:r>
              <a:rPr lang="ru-RU" sz="3200" b="1" i="1" dirty="0" smtClean="0"/>
              <a:t>лечебно-профилактическое питание (ЛПП)</a:t>
            </a:r>
            <a:r>
              <a:rPr lang="ru-RU" sz="3200" dirty="0" smtClean="0"/>
              <a:t> (ст. 222 ТК РФ).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7467600" cy="601675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/>
              <a:t>Предоставляется ЛПП</a:t>
            </a:r>
            <a:r>
              <a:rPr lang="ru-RU" dirty="0" smtClean="0"/>
              <a:t> за счет средств работодателя в соответствии с </a:t>
            </a:r>
            <a:r>
              <a:rPr lang="ru-RU" b="1" i="1" dirty="0" smtClean="0"/>
              <a:t>Перечнем производств, профессий и должностей, работа в которых дает право на бесплатное получение  ЛПП, норм бесплатной выдачи витаминных препаратов и правил бесплатной выдачи ЛПП</a:t>
            </a:r>
          </a:p>
          <a:p>
            <a:pPr algn="just">
              <a:buNone/>
            </a:pPr>
            <a:r>
              <a:rPr lang="ru-RU" i="1" dirty="0" smtClean="0"/>
              <a:t>Приказ </a:t>
            </a:r>
            <a:r>
              <a:rPr lang="ru-RU" i="1" dirty="0" err="1" smtClean="0"/>
              <a:t>Минздравсоцразвития</a:t>
            </a:r>
            <a:r>
              <a:rPr lang="ru-RU" i="1" dirty="0" smtClean="0"/>
              <a:t> России от 16.02.2009г. № 46н  «Об  утверждении Перечня производств, профессий и должностей, работа в которых дает право на бесплатное получение  ЛПП …»</a:t>
            </a:r>
          </a:p>
          <a:p>
            <a:pPr algn="just">
              <a:buNone/>
            </a:pPr>
            <a:r>
              <a:rPr lang="ru-RU" b="1" i="1" dirty="0" smtClean="0"/>
              <a:t>Рационы ЛПП утверждены</a:t>
            </a:r>
            <a:r>
              <a:rPr lang="ru-RU" dirty="0" smtClean="0"/>
              <a:t>  этим же Приказом (приложение 2).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077200" cy="5940552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Выдается ЛПП </a:t>
            </a:r>
            <a:r>
              <a:rPr lang="ru-RU" dirty="0" smtClean="0"/>
              <a:t>работникам в производствах, профессиях и должностях, предусмотренных Перечнем:</a:t>
            </a:r>
          </a:p>
          <a:p>
            <a:pPr algn="just">
              <a:buFont typeface="Wingdings" pitchFamily="2" charset="2"/>
              <a:buChar char="Ø"/>
            </a:pPr>
            <a:r>
              <a:rPr lang="ru-RU" u="sng" dirty="0" smtClean="0"/>
              <a:t>в дни фактического выполнения ими работы</a:t>
            </a:r>
            <a:r>
              <a:rPr lang="ru-RU" dirty="0" smtClean="0"/>
              <a:t>, при условии</a:t>
            </a:r>
            <a:r>
              <a:rPr lang="ru-RU" u="sng" dirty="0" smtClean="0"/>
              <a:t> занятости </a:t>
            </a:r>
            <a:r>
              <a:rPr lang="ru-RU" dirty="0" smtClean="0"/>
              <a:t>на указанной работе </a:t>
            </a:r>
            <a:r>
              <a:rPr lang="ru-RU" u="sng" dirty="0" smtClean="0"/>
              <a:t>не менее половины рабочего дня;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дни болезни профессионального заболевания с временной утратой трудоспособности без госпитализации</a:t>
            </a:r>
          </a:p>
          <a:p>
            <a:pPr algn="just">
              <a:buNone/>
            </a:pPr>
            <a:r>
              <a:rPr lang="ru-RU" b="1" dirty="0" smtClean="0"/>
              <a:t>Выдача ЛПП производится:</a:t>
            </a:r>
          </a:p>
          <a:p>
            <a:pPr algn="just"/>
            <a:r>
              <a:rPr lang="ru-RU" dirty="0" smtClean="0"/>
              <a:t>в виде горячих завтраков;</a:t>
            </a:r>
          </a:p>
          <a:p>
            <a:pPr algn="just"/>
            <a:r>
              <a:rPr lang="ru-RU" dirty="0" smtClean="0"/>
              <a:t>перед началом работы;</a:t>
            </a:r>
          </a:p>
          <a:p>
            <a:pPr algn="just"/>
            <a:r>
              <a:rPr lang="ru-RU" dirty="0" smtClean="0"/>
              <a:t>в обеденный перерыв </a:t>
            </a:r>
            <a:r>
              <a:rPr lang="ru-RU" i="1" dirty="0" smtClean="0"/>
              <a:t>(в отдельных случаях по согласованию с медико-санитарной службой или при ее отсутствии - с </a:t>
            </a:r>
            <a:r>
              <a:rPr lang="ru-RU" i="1" dirty="0" err="1" smtClean="0"/>
              <a:t>Роспотребнадзором</a:t>
            </a:r>
            <a:r>
              <a:rPr lang="ru-RU" i="1" dirty="0" smtClean="0"/>
              <a:t>).</a:t>
            </a:r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7467600" cy="5940552"/>
          </a:xfrm>
        </p:spPr>
        <p:txBody>
          <a:bodyPr/>
          <a:lstStyle/>
          <a:p>
            <a:pPr algn="just">
              <a:buNone/>
            </a:pPr>
            <a:r>
              <a:rPr lang="ru-RU" sz="2800" b="1" i="1" dirty="0" smtClean="0"/>
              <a:t>Если беременные женщины</a:t>
            </a:r>
            <a:r>
              <a:rPr lang="ru-RU" sz="2800" dirty="0" smtClean="0"/>
              <a:t>, имеющие право на бесплатное получение ЛПП, </a:t>
            </a:r>
            <a:r>
              <a:rPr lang="ru-RU" sz="2800" b="1" i="1" dirty="0" smtClean="0"/>
              <a:t>переводятся на другую работу</a:t>
            </a:r>
            <a:r>
              <a:rPr lang="ru-RU" sz="2800" dirty="0" smtClean="0"/>
              <a:t>, с целью устранения влияния вредных производственных факторов, </a:t>
            </a:r>
            <a:r>
              <a:rPr lang="ru-RU" sz="2800" b="1" i="1" dirty="0" smtClean="0"/>
              <a:t>до наступления  отпуска по беременности и родам</a:t>
            </a:r>
            <a:r>
              <a:rPr lang="ru-RU" sz="2800" dirty="0" smtClean="0"/>
              <a:t>, Л</a:t>
            </a:r>
            <a:r>
              <a:rPr lang="ru-RU" sz="2800" u="sng" dirty="0" smtClean="0"/>
              <a:t>ПП выдается им в течение всего периода с момента перевода на другую работу до окончания отпуска по уходу за ребенком в возрасте до полутора лет.</a:t>
            </a:r>
            <a:endParaRPr lang="ru-RU" sz="2800" u="sng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7467600" cy="5940552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/>
              <a:t>Не выдается ЛПП</a:t>
            </a:r>
            <a:r>
              <a:rPr lang="ru-RU" dirty="0" smtClean="0"/>
              <a:t>:</a:t>
            </a:r>
          </a:p>
          <a:p>
            <a:pPr algn="just"/>
            <a:r>
              <a:rPr lang="ru-RU" dirty="0" smtClean="0"/>
              <a:t>в нерабочие дни;</a:t>
            </a:r>
          </a:p>
          <a:p>
            <a:pPr algn="just"/>
            <a:r>
              <a:rPr lang="ru-RU" dirty="0" smtClean="0"/>
              <a:t>в дни отпуска;</a:t>
            </a:r>
          </a:p>
          <a:p>
            <a:pPr algn="just"/>
            <a:r>
              <a:rPr lang="ru-RU" dirty="0" smtClean="0"/>
              <a:t>в дни служебных командировок;</a:t>
            </a:r>
          </a:p>
          <a:p>
            <a:pPr algn="just"/>
            <a:r>
              <a:rPr lang="ru-RU" dirty="0" smtClean="0"/>
              <a:t>в дни с учебы с отрывом от производства;</a:t>
            </a:r>
          </a:p>
          <a:p>
            <a:pPr algn="just"/>
            <a:r>
              <a:rPr lang="ru-RU" dirty="0" smtClean="0"/>
              <a:t>в дни выполнения работ на участках, где бесплатная выдача ЛПП не установлена;</a:t>
            </a:r>
          </a:p>
          <a:p>
            <a:pPr algn="just"/>
            <a:r>
              <a:rPr lang="ru-RU" dirty="0" smtClean="0"/>
              <a:t>в дни выполнения работ, связанны с исполнением общественных и государственных поручений;</a:t>
            </a:r>
          </a:p>
          <a:p>
            <a:pPr algn="just"/>
            <a:r>
              <a:rPr lang="ru-RU" dirty="0" smtClean="0"/>
              <a:t>в период временной нетрудоспособности при заболеваниях общего характера;</a:t>
            </a:r>
          </a:p>
          <a:p>
            <a:pPr algn="just"/>
            <a:r>
              <a:rPr lang="ru-RU" dirty="0" smtClean="0"/>
              <a:t>в дни пребывания на лечении в медицинских учреждений, в том числе санаторного типа.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7467600" cy="6092952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/>
              <a:t>Ознакомление</a:t>
            </a:r>
            <a:r>
              <a:rPr lang="ru-RU" sz="2800" dirty="0" smtClean="0"/>
              <a:t> работников, </a:t>
            </a:r>
            <a:r>
              <a:rPr lang="ru-RU" sz="2800" u="sng" dirty="0" smtClean="0"/>
              <a:t>пользующихся ЛПП, с правилами бесплатной выдачи питания </a:t>
            </a:r>
            <a:r>
              <a:rPr lang="ru-RU" sz="2800" dirty="0" smtClean="0"/>
              <a:t>должно быть включено в программу обязательного </a:t>
            </a:r>
            <a:r>
              <a:rPr lang="ru-RU" sz="2800" b="1" i="1" dirty="0" smtClean="0"/>
              <a:t>вводного инструктажа  </a:t>
            </a:r>
            <a:r>
              <a:rPr lang="ru-RU" sz="2800" dirty="0" smtClean="0"/>
              <a:t>по охране труда.</a:t>
            </a:r>
          </a:p>
          <a:p>
            <a:pPr algn="just">
              <a:buNone/>
            </a:pPr>
            <a:endParaRPr lang="ru-RU" sz="2800" b="1" dirty="0" smtClean="0"/>
          </a:p>
          <a:p>
            <a:pPr algn="just">
              <a:buNone/>
            </a:pPr>
            <a:endParaRPr lang="ru-RU" sz="2800" b="1" dirty="0" smtClean="0"/>
          </a:p>
          <a:p>
            <a:pPr algn="just">
              <a:buNone/>
            </a:pPr>
            <a:r>
              <a:rPr lang="ru-RU" sz="2800" b="1" dirty="0" smtClean="0"/>
              <a:t>Ответственность</a:t>
            </a:r>
            <a:r>
              <a:rPr lang="ru-RU" sz="2800" dirty="0" smtClean="0"/>
              <a:t> за обеспечение работников ЛПП и за соблюдение правил его выдачи </a:t>
            </a:r>
            <a:r>
              <a:rPr lang="ru-RU" sz="2800" u="sng" dirty="0" smtClean="0"/>
              <a:t>возлагается на работодателя.</a:t>
            </a:r>
          </a:p>
          <a:p>
            <a:pPr algn="just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7467600" cy="601675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Порядок возмещения работникам не полученного своевременно ЛПП разрабатывается с учетом мнения первичной профсоюзной организации и включается в коллективный договор</a:t>
            </a:r>
            <a:r>
              <a:rPr lang="ru-RU" i="1" dirty="0" smtClean="0"/>
              <a:t>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i="1" dirty="0" smtClean="0"/>
              <a:t>Контроль</a:t>
            </a:r>
            <a:r>
              <a:rPr lang="ru-RU" dirty="0" smtClean="0"/>
              <a:t> за организацией выдачи ЛПП  </a:t>
            </a:r>
            <a:r>
              <a:rPr lang="ru-RU" b="1" i="1" dirty="0" smtClean="0"/>
              <a:t>осуществляется</a:t>
            </a:r>
            <a:r>
              <a:rPr lang="ru-RU" dirty="0" smtClean="0"/>
              <a:t>:</a:t>
            </a:r>
          </a:p>
          <a:p>
            <a:pPr algn="just">
              <a:buFont typeface="Wingdings" pitchFamily="2" charset="2"/>
              <a:buChar char="Ø"/>
            </a:pPr>
            <a:r>
              <a:rPr lang="ru-RU" i="1" dirty="0" smtClean="0"/>
              <a:t>Государственной инспекцией труда в субъектах РФ,</a:t>
            </a:r>
          </a:p>
          <a:p>
            <a:pPr algn="just">
              <a:buFont typeface="Wingdings" pitchFamily="2" charset="2"/>
              <a:buChar char="Ø"/>
            </a:pPr>
            <a:r>
              <a:rPr lang="ru-RU" i="1" dirty="0" smtClean="0"/>
              <a:t>Территориальными органами </a:t>
            </a:r>
            <a:r>
              <a:rPr lang="ru-RU" i="1" dirty="0" err="1" smtClean="0"/>
              <a:t>Роспотребнадзора</a:t>
            </a:r>
            <a:r>
              <a:rPr lang="ru-RU" i="1" dirty="0" smtClean="0"/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ru-RU" i="1" dirty="0" smtClean="0"/>
              <a:t>Профсоюзами или иными представительными органами работников.</a:t>
            </a: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381000"/>
            <a:ext cx="7620000" cy="60928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/>
              <a:t>В обязанности работодателя </a:t>
            </a:r>
            <a:r>
              <a:rPr lang="ru-RU" dirty="0" smtClean="0"/>
              <a:t>входит </a:t>
            </a:r>
            <a:r>
              <a:rPr lang="ru-RU" u="sng" dirty="0" smtClean="0"/>
              <a:t>информирование работников</a:t>
            </a:r>
            <a:r>
              <a:rPr lang="ru-RU" dirty="0" smtClean="0"/>
              <a:t>: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об условиях и охране труда на рабочих местах;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о риске повреждения здоровья;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о полагающихся им гарантиях, полагающихся им компенсациях и средствах индивидуальной защиты.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ВЫДАЧА МОЛОКА ИЛИ ДРУГИХ РАВНОЦЕННЫХ ПИЩЕВЫХ ПРОДУКТОВ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7467600" cy="4492752"/>
          </a:xfrm>
        </p:spPr>
        <p:txBody>
          <a:bodyPr/>
          <a:lstStyle/>
          <a:p>
            <a:pPr algn="just">
              <a:buNone/>
            </a:pPr>
            <a:r>
              <a:rPr lang="ru-RU" sz="2800" u="sng" dirty="0" smtClean="0"/>
              <a:t>На работах с вредными условиями труда работникам выдаются бесплатно </a:t>
            </a:r>
            <a:r>
              <a:rPr lang="ru-RU" sz="2800" dirty="0" smtClean="0"/>
              <a:t>по установленным нормам </a:t>
            </a:r>
            <a:r>
              <a:rPr lang="ru-RU" sz="2800" b="1" i="1" dirty="0" smtClean="0"/>
              <a:t>молоко или другие равноценные пищевые продукты </a:t>
            </a:r>
            <a:r>
              <a:rPr lang="ru-RU" sz="2800" dirty="0" smtClean="0"/>
              <a:t>(ст. 222 ТК РФ).</a:t>
            </a:r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r>
              <a:rPr lang="ru-RU" sz="2800" b="1" dirty="0" smtClean="0"/>
              <a:t>Норма</a:t>
            </a:r>
            <a:r>
              <a:rPr lang="ru-RU" sz="2800" dirty="0" smtClean="0"/>
              <a:t> бесплатной выдачи молока работникам составляет </a:t>
            </a:r>
            <a:r>
              <a:rPr lang="ru-RU" sz="2800" u="sng" dirty="0" smtClean="0"/>
              <a:t>0,5 литра за смену</a:t>
            </a:r>
            <a:r>
              <a:rPr lang="ru-RU" sz="2800" dirty="0" smtClean="0"/>
              <a:t> независимо от ее продолжительности.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63036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Приказ </a:t>
            </a:r>
            <a:r>
              <a:rPr lang="ru-RU" sz="2000" b="1" dirty="0" err="1" smtClean="0"/>
              <a:t>Минздравсоцразвития</a:t>
            </a:r>
            <a:r>
              <a:rPr lang="ru-RU" sz="2000" b="1" dirty="0" smtClean="0"/>
              <a:t> России отт16.02.2009г. № 45н «Об утверждении норм и условий бесплатной выдачи работникам,  занятых на работах с вредными условиями труда, молока или других пищевых продуктов …»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7467600" cy="4187952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/>
              <a:t>Предоставляется </a:t>
            </a:r>
            <a:r>
              <a:rPr lang="ru-RU" dirty="0" smtClean="0"/>
              <a:t> молоко </a:t>
            </a:r>
            <a:r>
              <a:rPr lang="ru-RU" u="sng" dirty="0" smtClean="0"/>
              <a:t>в дни фактической занятости на работах с вредными условиями труда</a:t>
            </a:r>
            <a:r>
              <a:rPr lang="ru-RU" dirty="0" smtClean="0"/>
              <a:t>, обусловленными  наличием на рабочем месте вредных  производственных факторов, предусмотренных  </a:t>
            </a:r>
            <a:r>
              <a:rPr lang="ru-RU" i="1" dirty="0" smtClean="0"/>
              <a:t>Перечнем вредных производственных факторов, при  воздействии которых  в профилактических целях рекомендуется употребление молока или других равноценных пищевых продуктов (приложение 3).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7467600" cy="6016752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Работникам, контактирующим с неорганическими соединениями цветных металлов, </a:t>
            </a:r>
            <a:r>
              <a:rPr lang="ru-RU" u="sng" dirty="0" smtClean="0"/>
              <a:t>дополнительно к молоку выдается 2г пектина</a:t>
            </a:r>
            <a:r>
              <a:rPr lang="ru-RU" dirty="0" smtClean="0"/>
              <a:t> в составе обогащенных им пищевых продуктов: напитков, желе, джемов, мармеладов, соков.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i="1" dirty="0" smtClean="0"/>
              <a:t>Допускается замена этих продуктов натуральными фруктовыми и (или) овощными соками с мякотью в количестве 300 мл.</a:t>
            </a:r>
          </a:p>
          <a:p>
            <a:pPr algn="just">
              <a:buNone/>
            </a:pPr>
            <a:r>
              <a:rPr lang="ru-RU" i="1" dirty="0" smtClean="0"/>
              <a:t>Выдача </a:t>
            </a:r>
            <a:r>
              <a:rPr lang="ru-RU" b="1" i="1" dirty="0" smtClean="0"/>
              <a:t>обогащенных пектином </a:t>
            </a:r>
            <a:r>
              <a:rPr lang="ru-RU" i="1" dirty="0" smtClean="0"/>
              <a:t>продуктов должна быть организована </a:t>
            </a:r>
            <a:r>
              <a:rPr lang="ru-RU" i="1" u="sng" dirty="0" smtClean="0"/>
              <a:t>перед началом работы</a:t>
            </a:r>
            <a:r>
              <a:rPr lang="ru-RU" i="1" dirty="0" smtClean="0"/>
              <a:t>, </a:t>
            </a:r>
            <a:r>
              <a:rPr lang="ru-RU" b="1" i="1" dirty="0" smtClean="0"/>
              <a:t>кисломолочных продукт</a:t>
            </a:r>
            <a:r>
              <a:rPr lang="ru-RU" i="1" dirty="0" smtClean="0"/>
              <a:t>ов – в </a:t>
            </a:r>
            <a:r>
              <a:rPr lang="ru-RU" i="1" u="sng" dirty="0" smtClean="0"/>
              <a:t>течение рабочего дня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7467600" cy="6016752"/>
          </a:xfrm>
        </p:spPr>
        <p:txBody>
          <a:bodyPr/>
          <a:lstStyle/>
          <a:p>
            <a:pPr algn="just">
              <a:buNone/>
            </a:pPr>
            <a:r>
              <a:rPr lang="ru-RU" sz="2800" dirty="0" smtClean="0"/>
              <a:t>Работникам, </a:t>
            </a:r>
            <a:r>
              <a:rPr lang="ru-RU" sz="2800" b="1" i="1" dirty="0" smtClean="0"/>
              <a:t>получающим бесплатно ЛПП </a:t>
            </a:r>
            <a:r>
              <a:rPr lang="ru-RU" sz="2800" dirty="0" smtClean="0"/>
              <a:t>в связи  с особо вредными условиями труда, </a:t>
            </a:r>
            <a:r>
              <a:rPr lang="ru-RU" sz="2800" u="sng" dirty="0" smtClean="0"/>
              <a:t>молоко не выдается</a:t>
            </a:r>
            <a:r>
              <a:rPr lang="ru-RU" sz="2800" dirty="0" smtClean="0"/>
              <a:t>.</a:t>
            </a:r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  </a:t>
            </a:r>
            <a:r>
              <a:rPr lang="ru-RU" sz="2800" b="1" i="1" dirty="0" smtClean="0"/>
              <a:t>Не допускается  </a:t>
            </a:r>
          </a:p>
          <a:p>
            <a:pPr algn="just"/>
            <a:r>
              <a:rPr lang="ru-RU" sz="2800" dirty="0" smtClean="0"/>
              <a:t>замена молока сметаной или сливочным маслом;</a:t>
            </a:r>
          </a:p>
          <a:p>
            <a:pPr algn="just"/>
            <a:r>
              <a:rPr lang="ru-RU" sz="2800" dirty="0" smtClean="0"/>
              <a:t>замена молока другими продуктами, кроме равноценных;</a:t>
            </a:r>
          </a:p>
          <a:p>
            <a:pPr algn="just"/>
            <a:r>
              <a:rPr lang="ru-RU" sz="2800" dirty="0" smtClean="0"/>
              <a:t>выдача молока за одну или несколько смен вперед, ровно как и за прошедшие смены.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962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u="sng" dirty="0" smtClean="0">
                <a:solidFill>
                  <a:schemeClr val="accent4">
                    <a:lumMod val="75000"/>
                  </a:schemeClr>
                </a:solidFill>
              </a:rPr>
              <a:t>Нормы бесплатной выдачи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равноценных пищевых продуктов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2400" u="sng" dirty="0" smtClean="0">
                <a:solidFill>
                  <a:schemeClr val="accent4">
                    <a:lumMod val="75000"/>
                  </a:schemeClr>
                </a:solidFill>
              </a:rPr>
              <a:t>которые могут выдаваться работникам вместо молока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7467600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5181600"/>
                <a:gridCol w="1828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пищевого продукта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Норма</a:t>
                      </a:r>
                      <a:r>
                        <a:rPr lang="ru-RU" baseline="0" dirty="0" smtClean="0"/>
                        <a:t> выдачи за смену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Кисломолочные жидкие продукты, в том числе обогащенные, с содержанием жира до 3,5% (кефир разных сортов, простокваша,</a:t>
                      </a:r>
                      <a:r>
                        <a:rPr lang="ru-RU" baseline="0" dirty="0" smtClean="0"/>
                        <a:t> ацидофилин, ряженка), йогурт с содержанием жира до 2,5%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500 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Творог не более 9 %</a:t>
                      </a:r>
                      <a:r>
                        <a:rPr lang="ru-RU" baseline="0" dirty="0" smtClean="0"/>
                        <a:t> жирности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aseline="0" dirty="0" smtClean="0"/>
                        <a:t> Сыр </a:t>
                      </a:r>
                      <a:r>
                        <a:rPr lang="ru-RU" dirty="0" smtClean="0"/>
                        <a:t> не более 24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жирности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Продукты для диетического (лечебного</a:t>
                      </a:r>
                      <a:r>
                        <a:rPr lang="ru-RU" baseline="0" dirty="0" smtClean="0"/>
                        <a:t> и профилактического) питания при вредных условиях труда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Устанавливаются в заключении,</a:t>
                      </a:r>
                      <a:r>
                        <a:rPr lang="ru-RU" sz="1800" baseline="0" dirty="0" smtClean="0"/>
                        <a:t> разрешающем их применение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7696200" cy="6092952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/>
              <a:t>Допускается замена молока</a:t>
            </a:r>
            <a:r>
              <a:rPr lang="ru-RU" sz="2800" dirty="0" smtClean="0"/>
              <a:t>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u="sng" dirty="0" smtClean="0"/>
              <a:t>равноценными пищевыми продуктами </a:t>
            </a:r>
            <a:r>
              <a:rPr lang="ru-RU" sz="2800" dirty="0" smtClean="0"/>
              <a:t>когда возможна выдача работникам молока, (</a:t>
            </a:r>
            <a:r>
              <a:rPr lang="ru-RU" sz="2800" u="sng" dirty="0" smtClean="0"/>
              <a:t>с согласия работников и с учетом мнения выбранного профсоюзного органа)</a:t>
            </a:r>
            <a:r>
              <a:rPr lang="ru-RU" sz="2800" dirty="0" smtClean="0"/>
              <a:t>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u="sng" dirty="0" smtClean="0"/>
              <a:t>на продукты для диетического (лечебного и профилактического) питания</a:t>
            </a:r>
            <a:r>
              <a:rPr lang="ru-RU" sz="2800" dirty="0" smtClean="0"/>
              <a:t> (только при положительном заключении на их применение федерального органа исполнительной власти);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u="sng" dirty="0" smtClean="0"/>
              <a:t>компенсационной выплатой </a:t>
            </a:r>
            <a:r>
              <a:rPr lang="ru-RU" sz="2800" dirty="0" smtClean="0"/>
              <a:t>(по письменным заявлениям работников).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7467600" cy="5940552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3200" b="1" dirty="0" smtClean="0"/>
              <a:t>Размер компенсационной платы</a:t>
            </a:r>
            <a:r>
              <a:rPr lang="ru-RU" sz="3200" dirty="0" smtClean="0"/>
              <a:t>:</a:t>
            </a:r>
          </a:p>
          <a:p>
            <a:pPr algn="just">
              <a:buFont typeface="Wingdings" pitchFamily="2" charset="2"/>
              <a:buChar char="q"/>
            </a:pPr>
            <a:r>
              <a:rPr lang="ru-RU" sz="3200" dirty="0" smtClean="0"/>
              <a:t> </a:t>
            </a:r>
            <a:r>
              <a:rPr lang="ru-RU" dirty="0" smtClean="0"/>
              <a:t>принимается эквивалентным стоимости молока (жирностью молока не менее 2,5%) или равноценных пищевых продуктов в розничной торговле по месту расположения работодателя на территории административной единицы субъекта  РФ;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/>
              <a:t> порядок ее индексации (производится пропорционально росту цен на молоко) устанавливается работодателем с учетом мнения первичной профсоюзной организации;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 smtClean="0"/>
              <a:t>включается в коллективный договор.</a:t>
            </a:r>
          </a:p>
          <a:p>
            <a:pPr algn="ctr">
              <a:buNone/>
            </a:pPr>
            <a:r>
              <a:rPr lang="ru-RU" b="1" i="1" dirty="0" smtClean="0"/>
              <a:t>Компенсационная выплата должна производится не реже 1 раза в месяц.</a:t>
            </a:r>
            <a:endParaRPr lang="ru-RU" b="1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7467600" cy="6092952"/>
          </a:xfrm>
        </p:spPr>
        <p:txBody>
          <a:bodyPr/>
          <a:lstStyle/>
          <a:p>
            <a:pPr algn="just">
              <a:buNone/>
            </a:pPr>
            <a:r>
              <a:rPr lang="ru-RU" sz="2600" dirty="0" smtClean="0"/>
              <a:t>В  случае обеспечения на рабочих местах безопасных условий труда, подтвержденных результатами СОУТ заключением государственной экспертизы  условий труда, компенсации работникам не устанавливаются (ст. 218 ТК РФ).</a:t>
            </a:r>
          </a:p>
          <a:p>
            <a:pPr algn="just">
              <a:buNone/>
            </a:pPr>
            <a:r>
              <a:rPr lang="ru-RU" sz="2800" dirty="0" smtClean="0"/>
              <a:t>Решение о прекращении бесплатной выдачи молока или других равноценных пищевых продуктов принимается работодателем с учетом мнения первичной профсоюзной организации или иного представительного органа работников.</a:t>
            </a:r>
            <a:endParaRPr lang="ru-RU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848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СМЫВАЮЩИЕ И ОБЕЗВРЕЖИВАЮЩИЕ</a:t>
            </a:r>
            <a:br>
              <a:rPr lang="ru-RU" b="1" dirty="0" smtClean="0"/>
            </a:br>
            <a:r>
              <a:rPr lang="ru-RU" b="1" dirty="0" smtClean="0"/>
              <a:t> СРЕДСТВА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905000"/>
            <a:ext cx="7924800" cy="45689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Смывающие и обезвреживающие средства предоставляются работникам в соответствии с типовыми нормами. Согласно приложению № 1 к Приказу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Минздрасоцразвития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России от 17.12.2010г. №1122н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381000"/>
            <a:ext cx="6858000" cy="6092952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i="1" dirty="0" smtClean="0"/>
              <a:t>Не устанавливаются </a:t>
            </a:r>
            <a:r>
              <a:rPr lang="ru-RU" dirty="0" smtClean="0"/>
              <a:t>гарантии и компенсации работникам </a:t>
            </a:r>
            <a:r>
              <a:rPr lang="ru-RU" u="sng" dirty="0" smtClean="0"/>
              <a:t>в случае обеспечения на рабочих местах безопасных условий труда, </a:t>
            </a:r>
            <a:r>
              <a:rPr lang="ru-RU" dirty="0" smtClean="0"/>
              <a:t>подтвержденных – 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i="1" dirty="0" smtClean="0"/>
              <a:t> </a:t>
            </a:r>
            <a:r>
              <a:rPr lang="ru-RU" dirty="0" smtClean="0"/>
              <a:t>результатами специальной оценки  условий труда или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заключением  государственной экспертизы условий труда.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990600" y="457200"/>
            <a:ext cx="7772400" cy="601662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i="1" dirty="0" smtClean="0"/>
              <a:t>По результатам СОУТ устанавливаются работникам</a:t>
            </a:r>
            <a:r>
              <a:rPr lang="ru-RU" sz="2800" dirty="0" smtClean="0"/>
              <a:t>, занятым на работах, работах с вредными и (или) опасными и иными особыми условиями труда </a:t>
            </a:r>
            <a:r>
              <a:rPr lang="ru-RU" sz="2800" u="sng" dirty="0" smtClean="0"/>
              <a:t>следующие компенсации</a:t>
            </a:r>
            <a:r>
              <a:rPr lang="ru-RU" sz="2800" dirty="0" smtClean="0"/>
              <a:t>:</a:t>
            </a:r>
          </a:p>
          <a:p>
            <a:pPr algn="just">
              <a:buNone/>
            </a:pPr>
            <a:endParaRPr lang="ru-RU" sz="2800" dirty="0" smtClean="0"/>
          </a:p>
          <a:p>
            <a:pPr algn="just"/>
            <a:r>
              <a:rPr lang="ru-RU" sz="2800" u="sng" dirty="0" smtClean="0"/>
              <a:t>сокращенная продолжительность рабочего времени </a:t>
            </a:r>
            <a:r>
              <a:rPr lang="ru-RU" sz="2800" dirty="0" smtClean="0"/>
              <a:t>– не более 36 часов в неделю;</a:t>
            </a:r>
          </a:p>
          <a:p>
            <a:pPr algn="just"/>
            <a:r>
              <a:rPr lang="ru-RU" sz="2800" u="sng" dirty="0" smtClean="0"/>
              <a:t>ежегодный дополнительный оплачиваемый отпуск </a:t>
            </a:r>
            <a:r>
              <a:rPr lang="ru-RU" sz="2800" dirty="0" smtClean="0"/>
              <a:t>– не менее 7 календарных дней;</a:t>
            </a:r>
          </a:p>
          <a:p>
            <a:pPr algn="just"/>
            <a:r>
              <a:rPr lang="ru-RU" sz="2800" u="sng" dirty="0" smtClean="0"/>
              <a:t>повышенная оплата труда </a:t>
            </a:r>
            <a:r>
              <a:rPr lang="ru-RU" sz="2800" dirty="0" smtClean="0"/>
              <a:t>– не менее 4% тарифной ставки, (оклада) установленной для различных видов работ с нормальными условиями труда.</a:t>
            </a:r>
          </a:p>
          <a:p>
            <a:pPr algn="just">
              <a:buFontTx/>
              <a:buChar char="-"/>
            </a:pPr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57201"/>
            <a:ext cx="7696200" cy="6172199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ВИДЫ КОМПЕНСАЦИЙ:</a:t>
            </a:r>
            <a:endParaRPr lang="ru-RU" sz="3200" b="1" dirty="0" smtClean="0"/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i="1" dirty="0" smtClean="0">
                <a:cs typeface="Aharoni" pitchFamily="2" charset="-79"/>
              </a:rPr>
              <a:t>Дополнительный отпуск.</a:t>
            </a:r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i="1" dirty="0" smtClean="0">
                <a:cs typeface="Aharoni" pitchFamily="2" charset="-79"/>
              </a:rPr>
              <a:t>Сокращенная продолжительности рабочего времени.</a:t>
            </a:r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i="1" dirty="0" smtClean="0">
                <a:cs typeface="Aharoni" pitchFamily="2" charset="-79"/>
              </a:rPr>
              <a:t>Повышенная оплата труда работникам.</a:t>
            </a:r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dirty="0" smtClean="0">
                <a:cs typeface="Aharoni" pitchFamily="2" charset="-79"/>
              </a:rPr>
              <a:t>Досрочная государственная пенсия на льготных </a:t>
            </a:r>
            <a:r>
              <a:rPr lang="ru-RU" i="1" dirty="0" smtClean="0">
                <a:cs typeface="Aharoni" pitchFamily="2" charset="-79"/>
              </a:rPr>
              <a:t>условиях по Списку № 1 и Списку № 2.</a:t>
            </a:r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i="1" dirty="0" smtClean="0">
                <a:cs typeface="Aharoni" pitchFamily="2" charset="-79"/>
              </a:rPr>
              <a:t>Лечебно-профилактическое питание.</a:t>
            </a:r>
          </a:p>
          <a:p>
            <a:pPr marL="514350" indent="-514350" algn="just" fontAlgn="auto">
              <a:spcAft>
                <a:spcPts val="0"/>
              </a:spcAft>
              <a:buFont typeface="Wingdings"/>
              <a:buAutoNum type="arabicPeriod"/>
              <a:defRPr/>
            </a:pPr>
            <a:r>
              <a:rPr lang="ru-RU" i="1" dirty="0" smtClean="0">
                <a:cs typeface="Aharoni" pitchFamily="2" charset="-79"/>
              </a:rPr>
              <a:t>Молоко или другие равноценные пищевые продукты.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239000" cy="7159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ДОПОЛНИТЕЛЬНЫЙ ОТПУСК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219200"/>
            <a:ext cx="7162800" cy="5254625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/>
              <a:t>Дополнительный</a:t>
            </a:r>
            <a:r>
              <a:rPr lang="ru-RU" sz="2800" dirty="0" smtClean="0"/>
              <a:t> ежегодный оплачиваемый отпуск предоставляется работникам :</a:t>
            </a:r>
          </a:p>
          <a:p>
            <a:pPr marL="274320" indent="-27432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i="1" dirty="0" smtClean="0"/>
              <a:t>Занятым на работах с вредными и (или) опасными условиями труда.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u="sng" dirty="0" smtClean="0"/>
              <a:t>Например:</a:t>
            </a:r>
            <a:r>
              <a:rPr lang="ru-RU" sz="2800" dirty="0" smtClean="0"/>
              <a:t>  работникам линейного производства, деревообрабатывающего производства; работникам, осуществляющим малярные  работы,  сварочные работы; </a:t>
            </a:r>
            <a:r>
              <a:rPr lang="ru-RU" sz="2800" dirty="0" err="1" smtClean="0"/>
              <a:t>кузнечно</a:t>
            </a:r>
            <a:r>
              <a:rPr lang="ru-RU" sz="2800" dirty="0" smtClean="0"/>
              <a:t> – прессовые работы.</a:t>
            </a:r>
            <a:endParaRPr lang="ru-RU" sz="2800" u="sn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1295400" y="457200"/>
            <a:ext cx="6858000" cy="601662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i="1" dirty="0" smtClean="0"/>
              <a:t> имеющим особый характер работы.</a:t>
            </a:r>
          </a:p>
          <a:p>
            <a:pPr algn="just">
              <a:buFont typeface="Wingdings" pitchFamily="2" charset="2"/>
              <a:buNone/>
            </a:pPr>
            <a:r>
              <a:rPr lang="ru-RU" sz="2800" u="sng" dirty="0" smtClean="0"/>
              <a:t>Например: </a:t>
            </a:r>
            <a:r>
              <a:rPr lang="ru-RU" sz="2800" dirty="0" smtClean="0"/>
              <a:t> медицинским, ветеринарным и иным работникам, непосредственно участвующих в оказании противотуберкулезной помощи; сотрудникам таможенных органов, проходящих службу в районах Крайнего Севера, в высокогорных районах, безводных районах и др. районах  с тяжелыми климатическими условиями.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i="1" dirty="0" smtClean="0"/>
              <a:t>с ненормированным рабочим днем.</a:t>
            </a:r>
          </a:p>
          <a:p>
            <a:pPr algn="just">
              <a:buFont typeface="Wingdings" pitchFamily="2" charset="2"/>
              <a:buNone/>
            </a:pPr>
            <a:r>
              <a:rPr lang="ru-RU" dirty="0" smtClean="0"/>
              <a:t>Продолжительность ежегодного дополнительного отпуска определяется коллективным договором или правилами внутреннего трудового распорядка, </a:t>
            </a:r>
            <a:r>
              <a:rPr lang="ru-RU" b="1" u="sng" dirty="0" smtClean="0"/>
              <a:t>но не может быть менее 3 календарных дней</a:t>
            </a:r>
            <a:r>
              <a:rPr lang="ru-RU" b="1" dirty="0" smtClean="0"/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i="1" dirty="0" smtClean="0"/>
              <a:t>работающим в районах Крайнего Севера и приравненных к ним местностям.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613</TotalTime>
  <Words>1916</Words>
  <Application>Microsoft Office PowerPoint</Application>
  <PresentationFormat>Экран (4:3)</PresentationFormat>
  <Paragraphs>182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Солнцестояние</vt:lpstr>
      <vt:lpstr>ГАРАНТИИ И КОМПЕСАЦИИ  РАБОТЫ  С ВРЕДНЫМИИ (ИЛИ) ОПАСНЫМИ  УСЛОВИЯМИ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ДОПОЛНИТЕЛЬНЫЙ ОТПУСК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СОКРАЩЕННАЯ ПРОДОЛЖИТЕЛЬНОСТЬ РАБОЧЕГО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ПОВЫШЕННАЯ ОПЛАТА ТРУДА</vt:lpstr>
      <vt:lpstr>Презентация PowerPoint</vt:lpstr>
      <vt:lpstr>ДОСРОЧНОЕ НАЗНАЧЕНИЕ ТРУДОВОЙ ПЕНСИИ </vt:lpstr>
      <vt:lpstr>СПИСОК № 1 (утвержден Постановлением Кабинета Министров СССР от 26.01.1991 №10) применяется на работах с особо вредными и особо тяжелыми условиями труда)</vt:lpstr>
      <vt:lpstr>СПИСОК № 2 (утвержден Постановлением Кабинета Министров СССР от 26.01.1991 №10) применяется на работах с вредными и тяжелыми условиями труда)</vt:lpstr>
      <vt:lpstr>ЛЕЧЕБНО-ПРОФИЛАКТИЧЕСКОЕ 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ВЫДАЧА МОЛОКА ИЛИ ДРУГИХ РАВНОЦЕННЫХ ПИЩЕВЫХ ПРОДУКТОВ</vt:lpstr>
      <vt:lpstr>Приказ Минздравсоцразвития России отт16.02.2009г. № 45н «Об утверждении норм и условий бесплатной выдачи работникам,  занятых на работах с вредными условиями труда, молока или других пищевых продуктов …»</vt:lpstr>
      <vt:lpstr>Презентация PowerPoint</vt:lpstr>
      <vt:lpstr>Презентация PowerPoint</vt:lpstr>
      <vt:lpstr>Нормы бесплатной выдачи равноценных пищевых продуктов, которые могут выдаваться работникам вместо молока</vt:lpstr>
      <vt:lpstr>Презентация PowerPoint</vt:lpstr>
      <vt:lpstr>Презентация PowerPoint</vt:lpstr>
      <vt:lpstr>Презентация PowerPoint</vt:lpstr>
      <vt:lpstr>СМЫВАЮЩИЕ И ОБЕЗВРЕЖИВАЮЩИЕ  СРЕДСТВА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КОМПЕСАЦИИ  ЗА ТЯЖЕЛЫЕ РАБОТЫ И РАБОТЫ С ВРЕДНЫМИ УСЛОВИЯМИ ТРУДА</dc:title>
  <dc:creator>user</dc:creator>
  <cp:lastModifiedBy>RePack by Diakov</cp:lastModifiedBy>
  <cp:revision>146</cp:revision>
  <dcterms:created xsi:type="dcterms:W3CDTF">2008-09-14T12:07:16Z</dcterms:created>
  <dcterms:modified xsi:type="dcterms:W3CDTF">2015-02-17T18:25:40Z</dcterms:modified>
</cp:coreProperties>
</file>